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63" r:id="rId2"/>
    <p:sldId id="262" r:id="rId3"/>
    <p:sldId id="258" r:id="rId4"/>
    <p:sldId id="259" r:id="rId5"/>
    <p:sldId id="260" r:id="rId6"/>
    <p:sldId id="261" r:id="rId7"/>
    <p:sldId id="264" r:id="rId8"/>
    <p:sldId id="265" r:id="rId9"/>
    <p:sldId id="266" r:id="rId10"/>
    <p:sldId id="267"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8C4D936-066E-48EC-B6BD-C562659F52D3}" type="datetimeFigureOut">
              <a:rPr lang="ar-IQ" smtClean="0"/>
              <a:t>02/06/1442</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93436FE-28C0-4D6D-9F4B-DB5D4FA04A63}" type="slidenum">
              <a:rPr lang="ar-IQ" smtClean="0"/>
              <a:t>‹#›</a:t>
            </a:fld>
            <a:endParaRPr lang="ar-IQ"/>
          </a:p>
        </p:txBody>
      </p:sp>
    </p:spTree>
    <p:extLst>
      <p:ext uri="{BB962C8B-B14F-4D97-AF65-F5344CB8AC3E}">
        <p14:creationId xmlns:p14="http://schemas.microsoft.com/office/powerpoint/2010/main" val="303678891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593436FE-28C0-4D6D-9F4B-DB5D4FA04A63}" type="slidenum">
              <a:rPr lang="ar-IQ" smtClean="0"/>
              <a:t>1</a:t>
            </a:fld>
            <a:endParaRPr lang="ar-IQ"/>
          </a:p>
        </p:txBody>
      </p:sp>
    </p:spTree>
    <p:extLst>
      <p:ext uri="{BB962C8B-B14F-4D97-AF65-F5344CB8AC3E}">
        <p14:creationId xmlns:p14="http://schemas.microsoft.com/office/powerpoint/2010/main" val="2505810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982B33EE-5158-41CA-9058-FE9F10FE4A34}" type="slidenum">
              <a:rPr lang="ar-IQ" smtClean="0"/>
              <a:t>7</a:t>
            </a:fld>
            <a:endParaRPr lang="ar-IQ" dirty="0"/>
          </a:p>
        </p:txBody>
      </p:sp>
    </p:spTree>
    <p:extLst>
      <p:ext uri="{BB962C8B-B14F-4D97-AF65-F5344CB8AC3E}">
        <p14:creationId xmlns:p14="http://schemas.microsoft.com/office/powerpoint/2010/main" val="2839853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86E96D8-ED57-4065-BE44-3E336F29C5CF}"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86E96D8-ED57-4065-BE44-3E336F29C5CF}"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86E96D8-ED57-4065-BE44-3E336F29C5CF}"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86E96D8-ED57-4065-BE44-3E336F29C5CF}"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86E96D8-ED57-4065-BE44-3E336F29C5CF}"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86E96D8-ED57-4065-BE44-3E336F29C5CF}" type="datetimeFigureOut">
              <a:rPr lang="ar-IQ" smtClean="0"/>
              <a:t>02/06/1442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86E96D8-ED57-4065-BE44-3E336F29C5CF}" type="datetimeFigureOut">
              <a:rPr lang="ar-IQ" smtClean="0"/>
              <a:t>02/06/1442</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86E96D8-ED57-4065-BE44-3E336F29C5CF}" type="datetimeFigureOut">
              <a:rPr lang="ar-IQ" smtClean="0"/>
              <a:t>02/06/1442</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86E96D8-ED57-4065-BE44-3E336F29C5CF}" type="datetimeFigureOut">
              <a:rPr lang="ar-IQ" smtClean="0"/>
              <a:t>02/06/1442</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86E96D8-ED57-4065-BE44-3E336F29C5CF}" type="datetimeFigureOut">
              <a:rPr lang="ar-IQ" smtClean="0"/>
              <a:t>02/06/1442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86E96D8-ED57-4065-BE44-3E336F29C5CF}" type="datetimeFigureOut">
              <a:rPr lang="ar-IQ" smtClean="0"/>
              <a:t>02/06/1442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F82403A-35F2-403B-962A-900B936F8E07}"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86E96D8-ED57-4065-BE44-3E336F29C5CF}" type="datetimeFigureOut">
              <a:rPr lang="ar-IQ" smtClean="0"/>
              <a:t>02/06/1442</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F82403A-35F2-403B-962A-900B936F8E07}"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6858000"/>
          </a:xfrm>
        </p:spPr>
        <p:style>
          <a:lnRef idx="0">
            <a:schemeClr val="accent1"/>
          </a:lnRef>
          <a:fillRef idx="3">
            <a:schemeClr val="accent1"/>
          </a:fillRef>
          <a:effectRef idx="3">
            <a:schemeClr val="accent1"/>
          </a:effectRef>
          <a:fontRef idx="minor">
            <a:schemeClr val="lt1"/>
          </a:fontRef>
        </p:style>
        <p:txBody>
          <a:bodyPr>
            <a:normAutofit/>
          </a:bodyPr>
          <a:lstStyle/>
          <a:p>
            <a:endParaRPr lang="ar-IQ" sz="3100" b="1" dirty="0">
              <a:solidFill>
                <a:srgbClr val="FFFF00"/>
              </a:solidFill>
            </a:endParaRPr>
          </a:p>
        </p:txBody>
      </p:sp>
      <p:sp>
        <p:nvSpPr>
          <p:cNvPr id="5" name="مخطط انسيابي: معالجة 4"/>
          <p:cNvSpPr/>
          <p:nvPr/>
        </p:nvSpPr>
        <p:spPr>
          <a:xfrm>
            <a:off x="0" y="0"/>
            <a:ext cx="9144000" cy="3933054"/>
          </a:xfrm>
          <a:prstGeom prst="flowChartProcess">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IQ" sz="3600" dirty="0" smtClean="0">
                <a:ln>
                  <a:solidFill>
                    <a:schemeClr val="tx2">
                      <a:lumMod val="75000"/>
                    </a:schemeClr>
                  </a:solidFill>
                </a:ln>
                <a:solidFill>
                  <a:schemeClr val="tx1"/>
                </a:solidFill>
              </a:rPr>
              <a:t>وزارة التعليم العالي والبحث العلمي</a:t>
            </a:r>
          </a:p>
          <a:p>
            <a:pPr algn="ctr"/>
            <a:r>
              <a:rPr lang="ar-IQ" sz="3600" dirty="0" smtClean="0">
                <a:ln>
                  <a:solidFill>
                    <a:schemeClr val="tx2">
                      <a:lumMod val="75000"/>
                    </a:schemeClr>
                  </a:solidFill>
                </a:ln>
                <a:solidFill>
                  <a:srgbClr val="00B050"/>
                </a:solidFill>
              </a:rPr>
              <a:t>جامعة </a:t>
            </a:r>
            <a:r>
              <a:rPr lang="ar-IQ" sz="3600" dirty="0">
                <a:ln>
                  <a:solidFill>
                    <a:schemeClr val="tx2">
                      <a:lumMod val="75000"/>
                    </a:schemeClr>
                  </a:solidFill>
                </a:ln>
                <a:solidFill>
                  <a:srgbClr val="00B050"/>
                </a:solidFill>
              </a:rPr>
              <a:t>البصرة.</a:t>
            </a:r>
            <a:r>
              <a:rPr lang="ar-IQ" sz="3600" dirty="0">
                <a:ln>
                  <a:solidFill>
                    <a:schemeClr val="tx2">
                      <a:lumMod val="75000"/>
                    </a:schemeClr>
                  </a:solidFill>
                </a:ln>
                <a:solidFill>
                  <a:schemeClr val="tx1"/>
                </a:solidFill>
              </a:rPr>
              <a:t/>
            </a:r>
            <a:br>
              <a:rPr lang="ar-IQ" sz="3600" dirty="0">
                <a:ln>
                  <a:solidFill>
                    <a:schemeClr val="tx2">
                      <a:lumMod val="75000"/>
                    </a:schemeClr>
                  </a:solidFill>
                </a:ln>
                <a:solidFill>
                  <a:schemeClr val="tx1"/>
                </a:solidFill>
              </a:rPr>
            </a:br>
            <a:r>
              <a:rPr lang="ar-IQ" sz="3600" dirty="0">
                <a:ln>
                  <a:solidFill>
                    <a:schemeClr val="tx2">
                      <a:lumMod val="75000"/>
                    </a:schemeClr>
                  </a:solidFill>
                </a:ln>
                <a:solidFill>
                  <a:schemeClr val="tx1"/>
                </a:solidFill>
              </a:rPr>
              <a:t>كلية التربية البدنية وعلوم الرياضة.</a:t>
            </a:r>
            <a:r>
              <a:rPr lang="ar-IQ" sz="3600" dirty="0">
                <a:ln>
                  <a:solidFill>
                    <a:schemeClr val="bg1"/>
                  </a:solidFill>
                </a:ln>
                <a:solidFill>
                  <a:schemeClr val="tx1"/>
                </a:solidFill>
              </a:rPr>
              <a:t/>
            </a:r>
            <a:br>
              <a:rPr lang="ar-IQ" sz="3600" dirty="0">
                <a:ln>
                  <a:solidFill>
                    <a:schemeClr val="bg1"/>
                  </a:solidFill>
                </a:ln>
                <a:solidFill>
                  <a:schemeClr val="tx1"/>
                </a:solidFill>
              </a:rPr>
            </a:br>
            <a:r>
              <a:rPr lang="ar-IQ" sz="3600" b="1" dirty="0">
                <a:ln>
                  <a:solidFill>
                    <a:schemeClr val="bg1"/>
                  </a:solidFill>
                </a:ln>
                <a:solidFill>
                  <a:srgbClr val="0070C0"/>
                </a:solidFill>
              </a:rPr>
              <a:t>فرع العلوم التطبيقية </a:t>
            </a:r>
            <a:r>
              <a:rPr lang="ar-IQ" sz="3600" b="1" dirty="0">
                <a:ln>
                  <a:solidFill>
                    <a:srgbClr val="FF0000"/>
                  </a:solidFill>
                </a:ln>
                <a:solidFill>
                  <a:schemeClr val="tx1"/>
                </a:solidFill>
              </a:rPr>
              <a:t/>
            </a:r>
            <a:br>
              <a:rPr lang="ar-IQ" sz="3600" b="1" dirty="0">
                <a:ln>
                  <a:solidFill>
                    <a:srgbClr val="FF0000"/>
                  </a:solidFill>
                </a:ln>
                <a:solidFill>
                  <a:schemeClr val="tx1"/>
                </a:solidFill>
              </a:rPr>
            </a:br>
            <a:r>
              <a:rPr lang="ar-IQ" sz="3600" b="1" dirty="0" smtClean="0">
                <a:ln>
                  <a:solidFill>
                    <a:srgbClr val="FF0000"/>
                  </a:solidFill>
                </a:ln>
                <a:solidFill>
                  <a:schemeClr val="bg1"/>
                </a:solidFill>
              </a:rPr>
              <a:t>المهارات الاساسية في </a:t>
            </a:r>
            <a:r>
              <a:rPr lang="ar-IQ" sz="3600" b="1" dirty="0">
                <a:ln>
                  <a:solidFill>
                    <a:srgbClr val="FF0000"/>
                  </a:solidFill>
                </a:ln>
                <a:solidFill>
                  <a:schemeClr val="bg1"/>
                </a:solidFill>
              </a:rPr>
              <a:t>الكرة الطائرة / المرحلة الثانية </a:t>
            </a:r>
            <a:br>
              <a:rPr lang="ar-IQ" sz="3600" b="1" dirty="0">
                <a:ln>
                  <a:solidFill>
                    <a:srgbClr val="FF0000"/>
                  </a:solidFill>
                </a:ln>
                <a:solidFill>
                  <a:schemeClr val="bg1"/>
                </a:solidFill>
              </a:rPr>
            </a:br>
            <a:r>
              <a:rPr lang="ar-IQ" sz="3600" b="1" dirty="0" smtClean="0">
                <a:ln>
                  <a:solidFill>
                    <a:srgbClr val="00B050"/>
                  </a:solidFill>
                </a:ln>
                <a:solidFill>
                  <a:schemeClr val="bg1"/>
                </a:solidFill>
              </a:rPr>
              <a:t>اعداد </a:t>
            </a:r>
          </a:p>
          <a:p>
            <a:pPr algn="ctr"/>
            <a:r>
              <a:rPr lang="ar-IQ" sz="3600" b="1" dirty="0" smtClean="0">
                <a:ln>
                  <a:solidFill>
                    <a:srgbClr val="FF0000"/>
                  </a:solidFill>
                </a:ln>
                <a:solidFill>
                  <a:srgbClr val="FFFF00"/>
                </a:solidFill>
              </a:rPr>
              <a:t>الدكتور/ </a:t>
            </a:r>
            <a:r>
              <a:rPr lang="ar-IQ" sz="3600" b="1" dirty="0" smtClean="0">
                <a:ln>
                  <a:solidFill>
                    <a:srgbClr val="FF0000"/>
                  </a:solidFill>
                </a:ln>
                <a:solidFill>
                  <a:srgbClr val="FFFF00"/>
                </a:solidFill>
              </a:rPr>
              <a:t>مهند </a:t>
            </a:r>
            <a:r>
              <a:rPr lang="ar-IQ" sz="3600" b="1" dirty="0">
                <a:ln>
                  <a:solidFill>
                    <a:srgbClr val="FF0000"/>
                  </a:solidFill>
                </a:ln>
                <a:solidFill>
                  <a:srgbClr val="FFFF00"/>
                </a:solidFill>
              </a:rPr>
              <a:t>خيرالله جبار</a:t>
            </a:r>
            <a:endParaRPr lang="ar-IQ" sz="3600" dirty="0">
              <a:ln>
                <a:solidFill>
                  <a:srgbClr val="FF0000"/>
                </a:solidFill>
              </a:ln>
            </a:endParaRPr>
          </a:p>
        </p:txBody>
      </p:sp>
      <p:pic>
        <p:nvPicPr>
          <p:cNvPr id="9" name="صورة 8"/>
          <p:cNvPicPr/>
          <p:nvPr/>
        </p:nvPicPr>
        <p:blipFill>
          <a:blip r:embed="rId3">
            <a:extLst>
              <a:ext uri="{28A0092B-C50C-407E-A947-70E740481C1C}">
                <a14:useLocalDpi xmlns:a14="http://schemas.microsoft.com/office/drawing/2010/main" val="0"/>
              </a:ext>
            </a:extLst>
          </a:blip>
          <a:srcRect/>
          <a:stretch>
            <a:fillRect/>
          </a:stretch>
        </p:blipFill>
        <p:spPr bwMode="auto">
          <a:xfrm>
            <a:off x="7740352" y="126437"/>
            <a:ext cx="1281109" cy="128633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10" name="Picture 2" descr="C:\Users\مركز ابو حسن\Desktop\1295967703.jpg"/>
          <p:cNvPicPr>
            <a:picLocks noChangeAspect="1" noChangeArrowheads="1"/>
          </p:cNvPicPr>
          <p:nvPr/>
        </p:nvPicPr>
        <p:blipFill>
          <a:blip r:embed="rId4" cstate="print"/>
          <a:srcRect/>
          <a:stretch>
            <a:fillRect/>
          </a:stretch>
        </p:blipFill>
        <p:spPr bwMode="auto">
          <a:xfrm>
            <a:off x="0" y="0"/>
            <a:ext cx="1403648" cy="1412775"/>
          </a:xfrm>
          <a:prstGeom prst="rect">
            <a:avLst/>
          </a:prstGeom>
          <a:noFill/>
        </p:spPr>
      </p:pic>
      <p:pic>
        <p:nvPicPr>
          <p:cNvPr id="1027" name="Picture 3" descr="C:\Users\SONY\Desktop\unnamed.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3933054"/>
            <a:ext cx="2438400"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SONY\Desktop\download (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752" y="3933054"/>
            <a:ext cx="2016225"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SONY\Desktop\220px-Volleyball_jump_serve.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55977" y="3933054"/>
            <a:ext cx="1728191" cy="292494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SONY\Desktop\151890215827_media.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84168" y="3933055"/>
            <a:ext cx="1224136" cy="2952329"/>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SONY\Desktop\images.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08304" y="3933055"/>
            <a:ext cx="1854907" cy="2924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2241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40000" lnSpcReduction="20000"/>
          </a:bodyPr>
          <a:lstStyle/>
          <a:p>
            <a:pPr marL="0" indent="0">
              <a:buNone/>
            </a:pPr>
            <a:r>
              <a:rPr lang="ar-SA" sz="6000" b="1" i="1" u="sng" dirty="0" smtClean="0">
                <a:solidFill>
                  <a:srgbClr val="0070C0"/>
                </a:solidFill>
              </a:rPr>
              <a:t>خصائص لعبة الكرة الطائرة:</a:t>
            </a:r>
            <a:endParaRPr lang="en-US" sz="6000" b="1" i="1" u="sng" dirty="0" smtClean="0">
              <a:solidFill>
                <a:srgbClr val="0070C0"/>
              </a:solidFill>
            </a:endParaRPr>
          </a:p>
          <a:p>
            <a:r>
              <a:rPr lang="ar-SA" sz="6000" dirty="0" smtClean="0"/>
              <a:t>- يعتبر ملعب الكرة الطائرة أصغر ملعب في الألعاب الجماعية.</a:t>
            </a:r>
            <a:endParaRPr lang="en-US" sz="6000" dirty="0" smtClean="0"/>
          </a:p>
          <a:p>
            <a:r>
              <a:rPr lang="ar-SA" sz="6000" dirty="0" smtClean="0"/>
              <a:t>- يعتبر ملعب الكرة الطائرة أكبر هدف في الألعاب الجماعية يمكن التصويب عليه.</a:t>
            </a:r>
            <a:endParaRPr lang="en-US" sz="6000" dirty="0" smtClean="0"/>
          </a:p>
          <a:p>
            <a:r>
              <a:rPr lang="ar-SA" sz="6000" dirty="0" smtClean="0"/>
              <a:t>- اللعبة الجماعية الوحيدة التي تمس الكرة الأرض.</a:t>
            </a:r>
            <a:endParaRPr lang="en-US" sz="6000" dirty="0" smtClean="0"/>
          </a:p>
          <a:p>
            <a:r>
              <a:rPr lang="ar-SA" sz="6000" dirty="0" smtClean="0"/>
              <a:t>- يمكن إعادة الكرة الطائرة ولعبها حتى ولو خرجت خارج الملعب.</a:t>
            </a:r>
            <a:endParaRPr lang="en-US" sz="6000" dirty="0" smtClean="0"/>
          </a:p>
          <a:p>
            <a:r>
              <a:rPr lang="ar-SA" sz="6000" dirty="0" smtClean="0"/>
              <a:t>- يمكن للاعب أن يلعب في جميع المراكز الأمامية والخلفية ما عدا اللاعب الحر (الليبرو). فهو يلعب في المراكز الخلفية فقط.</a:t>
            </a:r>
            <a:endParaRPr lang="en-US" sz="6000" dirty="0" smtClean="0"/>
          </a:p>
          <a:p>
            <a:r>
              <a:rPr lang="ar-SA" sz="6000" dirty="0" smtClean="0"/>
              <a:t>- لكل فريق ملعب خاص به لا يمكن للفريق دخول ملعب الفريق المنافس.</a:t>
            </a:r>
            <a:endParaRPr lang="en-US" sz="6000" dirty="0" smtClean="0"/>
          </a:p>
          <a:p>
            <a:r>
              <a:rPr lang="ar-SA" sz="6000" dirty="0" smtClean="0"/>
              <a:t>- لعبة الكرة الطائرة ليس لها وقت محدد.</a:t>
            </a:r>
            <a:endParaRPr lang="en-US" sz="6000" dirty="0" smtClean="0"/>
          </a:p>
          <a:p>
            <a:r>
              <a:rPr lang="ar-SA" sz="6000" dirty="0" smtClean="0"/>
              <a:t>- حتمية أداء ضربة الإرسال لجميع أفراد الفريق.</a:t>
            </a:r>
            <a:endParaRPr lang="en-US" sz="6000" dirty="0" smtClean="0"/>
          </a:p>
          <a:p>
            <a:r>
              <a:rPr lang="ar-SA" sz="6000" dirty="0" smtClean="0"/>
              <a:t>- تتميز بعدم وجود احتكاك جسماني أثناء الأداء.</a:t>
            </a:r>
            <a:endParaRPr lang="en-US" sz="6000" dirty="0" smtClean="0"/>
          </a:p>
          <a:p>
            <a:r>
              <a:rPr lang="ar-SA" sz="6000" dirty="0" smtClean="0"/>
              <a:t>- يعد الشوط وحده مستقل بذاته.</a:t>
            </a:r>
            <a:endParaRPr lang="en-US" sz="6000" dirty="0" smtClean="0"/>
          </a:p>
          <a:p>
            <a:r>
              <a:rPr lang="ar-SA" sz="6000" dirty="0" smtClean="0"/>
              <a:t>- سهلــــة التكاليف.</a:t>
            </a:r>
            <a:endParaRPr lang="en-US" sz="6000" dirty="0" smtClean="0"/>
          </a:p>
          <a:p>
            <a:r>
              <a:rPr lang="ar-SA" sz="6000" dirty="0" smtClean="0"/>
              <a:t>- لابد أن تنتهي المباراة بفوز أحد الفريقين.</a:t>
            </a:r>
            <a:endParaRPr lang="en-US" sz="6000" dirty="0" smtClean="0"/>
          </a:p>
          <a:p>
            <a:r>
              <a:rPr lang="ar-SA" sz="6000" dirty="0" smtClean="0"/>
              <a:t>- لا يمكن التقدم بالكرة للأمام حيث أنها لا تمسك ولا تحمل.</a:t>
            </a:r>
            <a:endParaRPr lang="en-US" sz="6000" dirty="0" smtClean="0"/>
          </a:p>
          <a:p>
            <a:r>
              <a:rPr lang="ar-SA" sz="6000" dirty="0" smtClean="0"/>
              <a:t>- لا يوجد بها تسليم وتسلم.</a:t>
            </a:r>
            <a:endParaRPr lang="en-US" sz="6000" dirty="0" smtClean="0"/>
          </a:p>
          <a:p>
            <a:endParaRPr lang="ar-IQ" dirty="0"/>
          </a:p>
        </p:txBody>
      </p:sp>
    </p:spTree>
    <p:extLst>
      <p:ext uri="{BB962C8B-B14F-4D97-AF65-F5344CB8AC3E}">
        <p14:creationId xmlns:p14="http://schemas.microsoft.com/office/powerpoint/2010/main" val="1308944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92500"/>
          </a:bodyPr>
          <a:lstStyle/>
          <a:p>
            <a:pPr>
              <a:buNone/>
            </a:pPr>
            <a:r>
              <a:rPr lang="ar-SA" b="1" u="sng" dirty="0" smtClean="0">
                <a:solidFill>
                  <a:srgbClr val="0070C0"/>
                </a:solidFill>
              </a:rPr>
              <a:t>المحاضرة الاولى</a:t>
            </a:r>
          </a:p>
          <a:p>
            <a:pPr>
              <a:buNone/>
            </a:pPr>
            <a:r>
              <a:rPr lang="ar-SA" b="1" u="sng" dirty="0" smtClean="0">
                <a:solidFill>
                  <a:srgbClr val="FF0000"/>
                </a:solidFill>
              </a:rPr>
              <a:t>تاريخ </a:t>
            </a:r>
            <a:r>
              <a:rPr lang="ar-SA" b="1" u="sng" dirty="0">
                <a:solidFill>
                  <a:srgbClr val="FF0000"/>
                </a:solidFill>
              </a:rPr>
              <a:t>الكرة الطائرة</a:t>
            </a:r>
          </a:p>
          <a:p>
            <a:pPr>
              <a:buNone/>
            </a:pPr>
            <a:r>
              <a:rPr lang="ar-SA" sz="3600" dirty="0"/>
              <a:t>     فكر وليم مروجان مدير التربية والتعليم بجامعة هوليوك بأمريكا في عام (1895) في اختراع لعبة تناسب الجو البارد، وكان السبب في ذلك هو إيجاد حالة التوازن بين الألعاب الشتوية والصيفية، وكذلك لقضاء وقت الفراغ، وأطلق على هذه اللعبة في بداية الأمر اسم</a:t>
            </a:r>
            <a:r>
              <a:rPr lang="en-US" sz="3600" dirty="0"/>
              <a:t>(</a:t>
            </a:r>
            <a:r>
              <a:rPr lang="en-US" sz="3600" dirty="0" err="1"/>
              <a:t>Mintonette</a:t>
            </a:r>
            <a:r>
              <a:rPr lang="en-US" sz="3600" dirty="0"/>
              <a:t>) </a:t>
            </a:r>
            <a:r>
              <a:rPr lang="ar-SA" sz="3600" dirty="0"/>
              <a:t>، إذ يعتقد إنها أخذت عن لعبة مشابهة في الهند تسمى</a:t>
            </a:r>
            <a:r>
              <a:rPr lang="en-US" sz="3600" dirty="0"/>
              <a:t>(Minton)</a:t>
            </a:r>
            <a:r>
              <a:rPr lang="ar-SA" sz="3600" dirty="0"/>
              <a:t>،واستعمل في البداية كرة عبارة عن مثانة لكرة السلة ولكن وجد عند استعمالها بأنها خفيفة جداً وكذلك ثقيلة إذا استعملت مع غلافها الجلدي، الأمر الذي أدى إلى صنع كرة صغيـرة تتناسب مع هذه اللعبة وكان وزنها حــين ذاك يتراوح مـن(255-340)غرام وهو وزن قريب من الوزن الحالي للكرة وهو(260-280)غرام</a:t>
            </a:r>
            <a:r>
              <a:rPr lang="ar-IQ" sz="3600" dirty="0"/>
              <a:t>.</a:t>
            </a:r>
          </a:p>
          <a:p>
            <a:pPr marL="0" indent="0">
              <a:buNone/>
            </a:pPr>
            <a:endParaRPr lang="ar-IQ" dirty="0"/>
          </a:p>
        </p:txBody>
      </p:sp>
    </p:spTree>
    <p:extLst>
      <p:ext uri="{BB962C8B-B14F-4D97-AF65-F5344CB8AC3E}">
        <p14:creationId xmlns:p14="http://schemas.microsoft.com/office/powerpoint/2010/main" val="3718429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lnSpcReduction="10000"/>
          </a:bodyPr>
          <a:lstStyle/>
          <a:p>
            <a:pPr marL="0" indent="0">
              <a:buNone/>
            </a:pPr>
            <a:r>
              <a:rPr lang="ar-SA" sz="4000" dirty="0" smtClean="0"/>
              <a:t>اما </a:t>
            </a:r>
            <a:r>
              <a:rPr lang="ar-SA" sz="4000" dirty="0"/>
              <a:t>فيما يخص ارتفاع الشبكة فقد استعمل شبكة التنس الأرضي التي كانت </a:t>
            </a:r>
            <a:r>
              <a:rPr lang="ar-SA" sz="4000" dirty="0" smtClean="0"/>
              <a:t>بارتفاع (</a:t>
            </a:r>
            <a:r>
              <a:rPr lang="ar-SA" sz="4000" dirty="0"/>
              <a:t>1.83</a:t>
            </a:r>
            <a:r>
              <a:rPr lang="ar-SA" sz="4000" dirty="0" smtClean="0"/>
              <a:t>) م</a:t>
            </a:r>
            <a:r>
              <a:rPr lang="ar-SA" sz="4000" dirty="0"/>
              <a:t>، وأخذت بعض خصائص هذه اللعبة من لعبتي </a:t>
            </a:r>
            <a:r>
              <a:rPr lang="ar-SA" sz="4000" dirty="0" smtClean="0"/>
              <a:t>      التنس </a:t>
            </a:r>
            <a:r>
              <a:rPr lang="ar-SA" sz="4000" dirty="0"/>
              <a:t>الأرضي وكرة اليد، في الوقت الذي كانت فيه كرة السلة لعبة جديدة، إذ تم إنشاء لعبة الكرة الطائرة على أساس أنها اللعبة الداخلية الأقل خشونة من لعبة كرة السلة، وكانت أول القوانين للعبة التي أبتكرها وليم مورجان اشترطت وجود شبكة على </a:t>
            </a:r>
            <a:r>
              <a:rPr lang="ar-SA" sz="4000" dirty="0" smtClean="0"/>
              <a:t>ارتفاع (6) أقدام و(6)بوصات </a:t>
            </a:r>
            <a:r>
              <a:rPr lang="ar-SA" sz="4000" dirty="0"/>
              <a:t>وسط ساحة اللعب التي يجب أن </a:t>
            </a:r>
            <a:r>
              <a:rPr lang="ar-SA" sz="4000" dirty="0" smtClean="0"/>
              <a:t>يكون قياساتها(25×50)قدم ، وعدد </a:t>
            </a:r>
            <a:r>
              <a:rPr lang="ar-SA" sz="4000" dirty="0"/>
              <a:t>اللاعبين غير محدد، يتنافسون في مباراة مكونة من(9</a:t>
            </a:r>
            <a:r>
              <a:rPr lang="ar-SA" sz="4000" dirty="0" smtClean="0"/>
              <a:t>) استقبالات </a:t>
            </a:r>
            <a:r>
              <a:rPr lang="ar-SA" sz="4000" dirty="0"/>
              <a:t>و(3</a:t>
            </a:r>
            <a:r>
              <a:rPr lang="ar-SA" sz="4000" dirty="0" smtClean="0"/>
              <a:t>) إرسالات </a:t>
            </a:r>
            <a:r>
              <a:rPr lang="ar-SA" sz="4000" dirty="0"/>
              <a:t>لكل فريق</a:t>
            </a:r>
            <a:r>
              <a:rPr lang="en-US" sz="4000" dirty="0"/>
              <a:t>. </a:t>
            </a:r>
            <a:r>
              <a:rPr lang="en-US" sz="2400" dirty="0"/>
              <a:t/>
            </a:r>
            <a:br>
              <a:rPr lang="en-US" sz="2400" dirty="0"/>
            </a:br>
            <a:endParaRPr lang="ar-IQ"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92500" lnSpcReduction="20000"/>
          </a:bodyPr>
          <a:lstStyle/>
          <a:p>
            <a:pPr marL="0" indent="0">
              <a:buNone/>
            </a:pPr>
            <a:endParaRPr lang="ar-SA" sz="3300" dirty="0" smtClean="0"/>
          </a:p>
          <a:p>
            <a:pPr marL="0" indent="0">
              <a:buNone/>
            </a:pPr>
            <a:r>
              <a:rPr lang="ar-SA" sz="3300" dirty="0" smtClean="0"/>
              <a:t>وانتشرت هذه اللعبة بسرعة بين طلبة الكلية وساعد في انتشارها داخل أمريكا وخارجها جمعية الشبان المسيحيين التي قامت بإجراء أول دورة لهذه اللعبة، بعد ذلك أجري تعديلاً جديداً عليها بواسطة الفريد(</a:t>
            </a:r>
            <a:r>
              <a:rPr lang="ar-SA" sz="3300" dirty="0" err="1" smtClean="0"/>
              <a:t>هالتيو</a:t>
            </a:r>
            <a:r>
              <a:rPr lang="ar-SA" sz="3300" dirty="0" smtClean="0"/>
              <a:t>) وذلك بان تلعب الكرة في الهواء بعد أن كان يسمح بسقوطها على الأرض ولذلك سميت بالكرة الطائرة</a:t>
            </a:r>
            <a:r>
              <a:rPr lang="en-US" sz="3300" dirty="0" smtClean="0"/>
              <a:t>. </a:t>
            </a:r>
            <a:br>
              <a:rPr lang="en-US" sz="3300" dirty="0" smtClean="0"/>
            </a:br>
            <a:r>
              <a:rPr lang="ar-SA" sz="3300" dirty="0" smtClean="0"/>
              <a:t>وفي عام(1897)عمل أول كتيب صغير عن اللعبة وبعض قواعدها وعن طريق جمعية الشبان المسيحيين أيضاً</a:t>
            </a:r>
            <a:r>
              <a:rPr lang="en-US" sz="3300" dirty="0" smtClean="0"/>
              <a:t>. </a:t>
            </a:r>
            <a:br>
              <a:rPr lang="en-US" sz="3300" dirty="0" smtClean="0"/>
            </a:br>
            <a:r>
              <a:rPr lang="en-US" sz="3300" dirty="0" smtClean="0"/>
              <a:t> -</a:t>
            </a:r>
            <a:r>
              <a:rPr lang="ar-SA" sz="3300" dirty="0" smtClean="0">
                <a:solidFill>
                  <a:srgbClr val="0070C0"/>
                </a:solidFill>
              </a:rPr>
              <a:t>أقيمت أول دورة آسيوية في عام (1913) وكان عدد اللاعبين لكل فريق(16) لاعباً بين الصين والفلبين</a:t>
            </a:r>
            <a:r>
              <a:rPr lang="en-US" sz="3300" dirty="0" smtClean="0">
                <a:solidFill>
                  <a:srgbClr val="0070C0"/>
                </a:solidFill>
              </a:rPr>
              <a:t>. </a:t>
            </a:r>
            <a:r>
              <a:rPr lang="en-US" sz="3300" dirty="0" smtClean="0"/>
              <a:t/>
            </a:r>
            <a:br>
              <a:rPr lang="en-US" sz="3300" dirty="0" smtClean="0"/>
            </a:br>
            <a:r>
              <a:rPr lang="en-US" sz="3300" dirty="0" smtClean="0"/>
              <a:t>-</a:t>
            </a:r>
            <a:r>
              <a:rPr lang="ar-SA" sz="3300" dirty="0" smtClean="0"/>
              <a:t> وضع أول قانون لهذه اللعبة ونشر رسميا في عام (1916) في أمريكا</a:t>
            </a:r>
            <a:r>
              <a:rPr lang="en-US" sz="3300" dirty="0" smtClean="0"/>
              <a:t>. </a:t>
            </a:r>
            <a:br>
              <a:rPr lang="en-US" sz="3300" dirty="0" smtClean="0"/>
            </a:br>
            <a:r>
              <a:rPr lang="en-US" sz="3300" dirty="0" smtClean="0">
                <a:solidFill>
                  <a:srgbClr val="FF0000"/>
                </a:solidFill>
              </a:rPr>
              <a:t>-</a:t>
            </a:r>
            <a:r>
              <a:rPr lang="ar-SA" sz="3300" dirty="0" smtClean="0">
                <a:solidFill>
                  <a:srgbClr val="FF0000"/>
                </a:solidFill>
              </a:rPr>
              <a:t> كان للحرب العالمية الأولى فضل كبير في انتشار هذه اللعبة في بلدان أوربا منها فرنسا عام(1917) وايطاليا(1918</a:t>
            </a:r>
            <a:r>
              <a:rPr lang="en-US" sz="3300" dirty="0" smtClean="0"/>
              <a:t/>
            </a:r>
            <a:br>
              <a:rPr lang="en-US" sz="3300" dirty="0" smtClean="0"/>
            </a:br>
            <a:r>
              <a:rPr lang="en-US" sz="3300" dirty="0" smtClean="0">
                <a:solidFill>
                  <a:srgbClr val="00B050"/>
                </a:solidFill>
              </a:rPr>
              <a:t>-</a:t>
            </a:r>
            <a:r>
              <a:rPr lang="ar-SA" sz="3300" dirty="0" smtClean="0">
                <a:solidFill>
                  <a:srgbClr val="00B050"/>
                </a:solidFill>
              </a:rPr>
              <a:t> أقيمت أول بطولة آسيوية في عام(1921) وكان عدد اللاعبين لكل فريق(12)لاعباً وفازت اليابان بالمركز الأول فيها</a:t>
            </a:r>
            <a:r>
              <a:rPr lang="en-US" sz="3300" dirty="0" smtClean="0">
                <a:solidFill>
                  <a:srgbClr val="00B050"/>
                </a:solidFill>
              </a:rPr>
              <a:t>. </a:t>
            </a:r>
            <a:r>
              <a:rPr lang="en-US" dirty="0" smtClean="0"/>
              <a:t/>
            </a:r>
            <a:br>
              <a:rPr lang="en-US" dirty="0" smtClean="0"/>
            </a:br>
            <a:endParaRPr lang="ar-IQ"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Autofit/>
          </a:bodyPr>
          <a:lstStyle/>
          <a:p>
            <a:pPr marL="0" indent="0">
              <a:buNone/>
            </a:pPr>
            <a:endParaRPr lang="ar-SA" sz="2800" dirty="0" smtClean="0"/>
          </a:p>
          <a:p>
            <a:pPr marL="0" indent="0">
              <a:buNone/>
            </a:pPr>
            <a:r>
              <a:rPr lang="ar-SA" dirty="0"/>
              <a:t>أ</a:t>
            </a:r>
            <a:r>
              <a:rPr lang="ar-SA" dirty="0" smtClean="0"/>
              <a:t>سس </a:t>
            </a:r>
            <a:r>
              <a:rPr lang="ar-SA" dirty="0"/>
              <a:t>الاتحاد الدولي للكرة الطائرة عام (1947)وهو نفس العام الذي أقيمت فيه أول دورة عالمية بهذه اللعبة في براغ للرجال والنساء</a:t>
            </a:r>
            <a:r>
              <a:rPr lang="en-US" dirty="0"/>
              <a:t>. </a:t>
            </a:r>
            <a:br>
              <a:rPr lang="en-US" dirty="0"/>
            </a:br>
            <a:r>
              <a:rPr lang="en-US" dirty="0" smtClean="0"/>
              <a:t>-</a:t>
            </a:r>
            <a:r>
              <a:rPr lang="ar-SA" dirty="0" smtClean="0"/>
              <a:t> </a:t>
            </a:r>
            <a:r>
              <a:rPr lang="ar-SA" dirty="0" smtClean="0">
                <a:solidFill>
                  <a:srgbClr val="FF0000"/>
                </a:solidFill>
              </a:rPr>
              <a:t>أقيمت </a:t>
            </a:r>
            <a:r>
              <a:rPr lang="ar-SA" dirty="0">
                <a:solidFill>
                  <a:srgbClr val="FF0000"/>
                </a:solidFill>
              </a:rPr>
              <a:t>أول بطولة عالمية للرجال في عام</a:t>
            </a:r>
            <a:r>
              <a:rPr lang="ar-IQ" dirty="0">
                <a:solidFill>
                  <a:srgbClr val="FF0000"/>
                </a:solidFill>
              </a:rPr>
              <a:t> </a:t>
            </a:r>
            <a:r>
              <a:rPr lang="ar-SA" dirty="0">
                <a:solidFill>
                  <a:srgbClr val="FF0000"/>
                </a:solidFill>
              </a:rPr>
              <a:t>(1949)، بينما كانت أول بطولة عالمية للسيدات في عام</a:t>
            </a:r>
            <a:r>
              <a:rPr lang="ar-IQ" dirty="0">
                <a:solidFill>
                  <a:srgbClr val="FF0000"/>
                </a:solidFill>
              </a:rPr>
              <a:t> </a:t>
            </a:r>
            <a:r>
              <a:rPr lang="ar-SA" dirty="0">
                <a:solidFill>
                  <a:srgbClr val="FF0000"/>
                </a:solidFill>
              </a:rPr>
              <a:t>(1952)، وتم إضافة الكرة الطائرة إلى الألعاب الأولمبية في عام</a:t>
            </a:r>
            <a:r>
              <a:rPr lang="ar-IQ" dirty="0">
                <a:solidFill>
                  <a:srgbClr val="FF0000"/>
                </a:solidFill>
              </a:rPr>
              <a:t> </a:t>
            </a:r>
            <a:r>
              <a:rPr lang="ar-SA" dirty="0">
                <a:solidFill>
                  <a:srgbClr val="FF0000"/>
                </a:solidFill>
              </a:rPr>
              <a:t>(1964)، وكانت منذ ذلك الحين لعبة رئيسة في تلك الدورة</a:t>
            </a:r>
            <a:r>
              <a:rPr lang="en-US" dirty="0">
                <a:solidFill>
                  <a:srgbClr val="FF0000"/>
                </a:solidFill>
              </a:rPr>
              <a:t>. </a:t>
            </a:r>
            <a:r>
              <a:rPr lang="en-US" dirty="0"/>
              <a:t/>
            </a:r>
            <a:br>
              <a:rPr lang="en-US" dirty="0"/>
            </a:br>
            <a:r>
              <a:rPr lang="en-US" dirty="0" smtClean="0"/>
              <a:t>-</a:t>
            </a:r>
            <a:r>
              <a:rPr lang="ar-SA" dirty="0" smtClean="0"/>
              <a:t> </a:t>
            </a:r>
            <a:r>
              <a:rPr lang="ar-SA" dirty="0" smtClean="0">
                <a:solidFill>
                  <a:srgbClr val="0070C0"/>
                </a:solidFill>
              </a:rPr>
              <a:t>أما </a:t>
            </a:r>
            <a:r>
              <a:rPr lang="ar-SA" dirty="0">
                <a:solidFill>
                  <a:srgbClr val="0070C0"/>
                </a:solidFill>
              </a:rPr>
              <a:t>فيما يخص دخول اللعبة إلى بعض الدول العربية فيعتقد إنها دخلت عام</a:t>
            </a:r>
            <a:r>
              <a:rPr lang="ar-IQ" dirty="0">
                <a:solidFill>
                  <a:srgbClr val="0070C0"/>
                </a:solidFill>
              </a:rPr>
              <a:t> </a:t>
            </a:r>
            <a:r>
              <a:rPr lang="ar-SA" dirty="0">
                <a:solidFill>
                  <a:srgbClr val="0070C0"/>
                </a:solidFill>
              </a:rPr>
              <a:t>(1923) في شمال أفريقيا في تونس والمغرب ومصر وسوريا ولبنان خلال الاحتلال البريطاني </a:t>
            </a:r>
            <a:r>
              <a:rPr lang="ar-SA" dirty="0" smtClean="0">
                <a:solidFill>
                  <a:srgbClr val="0070C0"/>
                </a:solidFill>
              </a:rPr>
              <a:t>والفرنسي ، إذ </a:t>
            </a:r>
            <a:r>
              <a:rPr lang="ar-SA" dirty="0">
                <a:solidFill>
                  <a:srgbClr val="0070C0"/>
                </a:solidFill>
              </a:rPr>
              <a:t>كان جنود الاحتلال يمارسون هذه اللعبة وقام الشباب العربي بعدهم بممارستها وادخلوها ضمن المنهج الدراسي، فضلاً عن ذلك كان لجمعية الشبان المسحيين الدور الكبير في انتشار هذه اللعبة في بعض الدول العربية</a:t>
            </a:r>
            <a:r>
              <a:rPr lang="en-US" dirty="0">
                <a:solidFill>
                  <a:srgbClr val="0070C0"/>
                </a:solidFill>
              </a:rPr>
              <a:t>. </a:t>
            </a:r>
            <a:r>
              <a:rPr lang="en-US" sz="1800" b="1" dirty="0"/>
              <a:t/>
            </a:r>
            <a:br>
              <a:rPr lang="en-US" sz="1800" b="1" dirty="0"/>
            </a:br>
            <a:r>
              <a:rPr lang="en-US" sz="1800" b="1" dirty="0"/>
              <a:t/>
            </a:r>
            <a:br>
              <a:rPr lang="en-US" sz="1800" b="1" dirty="0"/>
            </a:br>
            <a:r>
              <a:rPr lang="en-US" sz="1600" dirty="0" smtClean="0"/>
              <a:t/>
            </a:r>
            <a:br>
              <a:rPr lang="en-US" sz="1600" dirty="0" smtClean="0"/>
            </a:br>
            <a:endParaRPr lang="ar-IQ"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a:bodyPr>
          <a:lstStyle/>
          <a:p>
            <a:pPr marL="0" indent="0">
              <a:buNone/>
            </a:pPr>
            <a:r>
              <a:rPr lang="ar-SA" dirty="0" smtClean="0"/>
              <a:t>أما </a:t>
            </a:r>
            <a:r>
              <a:rPr lang="ar-SA" dirty="0"/>
              <a:t>انتشارها في العراق فيعتقد إنها دخلت في الثلاثينيات عن طريق جمعية الشبان المسيحيين والجنود البريطانيين في أثناء الاحتلال البريطاني، فضلاً</a:t>
            </a:r>
            <a:r>
              <a:rPr lang="ar-IQ" dirty="0"/>
              <a:t> </a:t>
            </a:r>
            <a:r>
              <a:rPr lang="ar-SA" dirty="0"/>
              <a:t>عن انتشارها من خلال بعض المدرسين المبعوثين للدراسة خارج الوطن الذين جلبوا معهم قانونها</a:t>
            </a:r>
            <a:r>
              <a:rPr lang="ar-SA" dirty="0" smtClean="0"/>
              <a:t>، بعد </a:t>
            </a:r>
            <a:r>
              <a:rPr lang="ar-SA" dirty="0"/>
              <a:t>ذلك تأسس أول اتحاد لهذه اللعبة عام(1953)الذي كان مدمجاً مع كرة </a:t>
            </a:r>
            <a:r>
              <a:rPr lang="ar-SA" dirty="0" smtClean="0"/>
              <a:t>السلة ، وفي </a:t>
            </a:r>
            <a:r>
              <a:rPr lang="ar-SA" dirty="0"/>
              <a:t>عام(1955)انفصل عن اتحاد كرة السلة وأصبح اتحاداً قائماً </a:t>
            </a:r>
            <a:r>
              <a:rPr lang="ar-SA" dirty="0" smtClean="0"/>
              <a:t>بذاته ، وانضم </a:t>
            </a:r>
            <a:r>
              <a:rPr lang="ar-SA" dirty="0"/>
              <a:t>العراق إلى عضوية الاتحاد الدولي عام(1959)وبعد ذلك عضوا في الاتحاد الآسيوي والاتحاد العربي الذي تأسس عام(1975</a:t>
            </a:r>
            <a:r>
              <a:rPr lang="en-US" dirty="0"/>
              <a:t>( </a:t>
            </a:r>
            <a:br>
              <a:rPr lang="en-US" dirty="0"/>
            </a:br>
            <a:r>
              <a:rPr lang="en-US" dirty="0"/>
              <a:t>-</a:t>
            </a:r>
            <a:r>
              <a:rPr lang="ar-SA" dirty="0"/>
              <a:t>تم إنشاء لعبة الكرة الطائرة الشاطئية عام(1986)والتي تعد لعبة مشابهة إلى الكرة الطائرة العادية إلى حد كبير رغم الاختلاف في عدد </a:t>
            </a:r>
            <a:r>
              <a:rPr lang="ar-SA" dirty="0" smtClean="0"/>
              <a:t>اللاعبين ، وتم </a:t>
            </a:r>
            <a:r>
              <a:rPr lang="ar-SA" dirty="0"/>
              <a:t>إضافة الكرة الطائرة الشاطئية إلى برنامج الألعاب الأولمبية الصيفية في عام(1996) في أطلنطا</a:t>
            </a:r>
            <a:r>
              <a:rPr lang="en-US" dirty="0"/>
              <a:t>.</a:t>
            </a:r>
            <a:endParaRPr lang="ar-IQ" dirty="0"/>
          </a:p>
        </p:txBody>
      </p:sp>
    </p:spTree>
    <p:extLst>
      <p:ext uri="{BB962C8B-B14F-4D97-AF65-F5344CB8AC3E}">
        <p14:creationId xmlns:p14="http://schemas.microsoft.com/office/powerpoint/2010/main" val="2148192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 y="0"/>
            <a:ext cx="9142873" cy="6858000"/>
          </a:xfrm>
        </p:spPr>
        <p:txBody>
          <a:bodyPr>
            <a:normAutofit fontScale="25000" lnSpcReduction="20000"/>
          </a:bodyPr>
          <a:lstStyle/>
          <a:p>
            <a:pPr>
              <a:buNone/>
            </a:pPr>
            <a:r>
              <a:rPr lang="ar-SA" sz="11200" b="1" i="1" u="sng" dirty="0" smtClean="0">
                <a:solidFill>
                  <a:srgbClr val="7030A0"/>
                </a:solidFill>
              </a:rPr>
              <a:t>ميزات لعبة الكرة الطائرة</a:t>
            </a:r>
            <a:r>
              <a:rPr lang="en-US" sz="11200" b="1" i="1" u="sng" dirty="0" smtClean="0">
                <a:solidFill>
                  <a:srgbClr val="7030A0"/>
                </a:solidFill>
              </a:rPr>
              <a:t> :- </a:t>
            </a:r>
            <a:r>
              <a:rPr lang="en-US" sz="2000" dirty="0" smtClean="0"/>
              <a:t/>
            </a:r>
            <a:br>
              <a:rPr lang="en-US" sz="2000" dirty="0" smtClean="0"/>
            </a:br>
            <a:endParaRPr lang="ar-SA" sz="5100" dirty="0" smtClean="0"/>
          </a:p>
          <a:p>
            <a:pPr>
              <a:buNone/>
            </a:pPr>
            <a:r>
              <a:rPr lang="ar-SA" sz="11200" dirty="0" smtClean="0"/>
              <a:t>     لقد كان تطور لعبة الكرة الطائرة منذ نشأتها ولحد الآن تطورا سريعا ويؤكد ذلك كما ذكرنا سابقا تزايد عدد الدول المنظمة للاتحاد الدولي والذي شمل اليوم كل بلدان العالم تقريبا وتعتبر الكرة الطائرة إحدى الألعاب الجماعية والشعبية التي أخذت مكان الصدارة من حيث انتشارها في العالم كما في لعبة كرة القدم والسلة وتطورت من لعبة لقضاء وقت الفراغ إلى لعبة اولمبية تحتاج إلى أعلى درجات التكنيك واللياقة البدنية والطرق التربوية والتاكتيكية</a:t>
            </a:r>
            <a:r>
              <a:rPr lang="en-US" sz="11200" dirty="0" smtClean="0"/>
              <a:t> . </a:t>
            </a:r>
            <a:br>
              <a:rPr lang="en-US" sz="11200" dirty="0" smtClean="0"/>
            </a:br>
            <a:r>
              <a:rPr lang="ar-SA" sz="11200" dirty="0" smtClean="0"/>
              <a:t>وتشبه الكرة الطائرة إلى حد بعيد لعبة التنس والريشة الطائرة من حيث إرجاع الكرة أو الريشة ولكن تختلف عنها بكونها لعبة جماعية</a:t>
            </a:r>
            <a:r>
              <a:rPr lang="en-US" sz="11200" dirty="0" smtClean="0"/>
              <a:t>.</a:t>
            </a:r>
            <a:br>
              <a:rPr lang="en-US" sz="11200" dirty="0" smtClean="0"/>
            </a:br>
            <a:r>
              <a:rPr lang="en-US" sz="11200" dirty="0" smtClean="0"/>
              <a:t/>
            </a:r>
            <a:br>
              <a:rPr lang="en-US" sz="11200" dirty="0" smtClean="0"/>
            </a:br>
            <a:r>
              <a:rPr lang="ar-SA" sz="11200" b="1" dirty="0" smtClean="0">
                <a:solidFill>
                  <a:srgbClr val="FF0000"/>
                </a:solidFill>
              </a:rPr>
              <a:t>وتتميز عن باقي الألعاب بالنقاط التالية</a:t>
            </a:r>
            <a:r>
              <a:rPr lang="en-US" sz="11200" b="1" dirty="0" smtClean="0">
                <a:solidFill>
                  <a:srgbClr val="FF0000"/>
                </a:solidFill>
              </a:rPr>
              <a:t> :- </a:t>
            </a:r>
            <a:endParaRPr lang="en-US" sz="11200" dirty="0"/>
          </a:p>
          <a:p>
            <a:pPr>
              <a:buNone/>
            </a:pPr>
            <a:r>
              <a:rPr lang="ar-IQ" sz="11200" dirty="0" smtClean="0"/>
              <a:t>1</a:t>
            </a:r>
            <a:r>
              <a:rPr lang="ar-SA" sz="11200" dirty="0" smtClean="0"/>
              <a:t>- تلعب المباراة بمبدأ النقاط أي عدم تحديد وقت ثابت ومعلوم للعبه وقد تستمر بعض المباريات حتى تصل إلى أكثر من ثلاث ساعات ونصف في بعض الأحيان</a:t>
            </a:r>
            <a:r>
              <a:rPr lang="en-US" sz="11200" dirty="0" smtClean="0"/>
              <a:t> </a:t>
            </a:r>
            <a:r>
              <a:rPr lang="ar-SA" sz="11200" smtClean="0"/>
              <a:t>(لعبة غير محددة بوقت).</a:t>
            </a:r>
            <a:endParaRPr lang="ar-SA" sz="11200" dirty="0"/>
          </a:p>
          <a:p>
            <a:pPr>
              <a:buNone/>
            </a:pPr>
            <a:r>
              <a:rPr lang="ar-SA" sz="11200" dirty="0" smtClean="0">
                <a:solidFill>
                  <a:srgbClr val="00B0F0"/>
                </a:solidFill>
              </a:rPr>
              <a:t>2- ربح النقطة والشوط والمباراة وطريقة الحصول عليها</a:t>
            </a:r>
            <a:r>
              <a:rPr lang="en-US" sz="11200" dirty="0" smtClean="0">
                <a:solidFill>
                  <a:srgbClr val="00B0F0"/>
                </a:solidFill>
              </a:rPr>
              <a:t> </a:t>
            </a:r>
            <a:r>
              <a:rPr lang="en-US" sz="11200" dirty="0" smtClean="0"/>
              <a:t>. </a:t>
            </a:r>
            <a:endParaRPr lang="en-US" sz="11200" dirty="0"/>
          </a:p>
          <a:p>
            <a:pPr>
              <a:buNone/>
            </a:pPr>
            <a:r>
              <a:rPr lang="ar-SA" sz="11200" dirty="0" smtClean="0">
                <a:solidFill>
                  <a:srgbClr val="C00000"/>
                </a:solidFill>
              </a:rPr>
              <a:t>3- ملعب الكرة الطائرة اصغر ملعب في الالعاب الجماعية وهو في الوقت نفسه يعتبر اكبر هدف يمكن التصويب عليه</a:t>
            </a:r>
            <a:r>
              <a:rPr lang="en-US" sz="11200" dirty="0" smtClean="0">
                <a:solidFill>
                  <a:srgbClr val="C00000"/>
                </a:solidFill>
              </a:rPr>
              <a:t> .</a:t>
            </a:r>
            <a:r>
              <a:rPr lang="en-US" sz="11200" dirty="0" smtClean="0"/>
              <a:t> </a:t>
            </a:r>
            <a:endParaRPr lang="en-US" sz="11200" dirty="0"/>
          </a:p>
          <a:p>
            <a:pPr>
              <a:buNone/>
            </a:pPr>
            <a:r>
              <a:rPr lang="en-US" sz="9600" b="1" dirty="0" smtClean="0"/>
              <a:t/>
            </a:r>
            <a:br>
              <a:rPr lang="en-US" sz="9600" b="1" dirty="0" smtClean="0"/>
            </a:br>
            <a:r>
              <a:rPr lang="en-US" sz="9600" b="1" dirty="0" smtClean="0"/>
              <a:t/>
            </a:r>
            <a:br>
              <a:rPr lang="en-US" sz="9600" b="1" dirty="0" smtClean="0"/>
            </a:br>
            <a:endParaRPr lang="ar-IQ" sz="9600" dirty="0"/>
          </a:p>
        </p:txBody>
      </p:sp>
    </p:spTree>
    <p:extLst>
      <p:ext uri="{BB962C8B-B14F-4D97-AF65-F5344CB8AC3E}">
        <p14:creationId xmlns:p14="http://schemas.microsoft.com/office/powerpoint/2010/main" val="24034453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lnSpcReduction="10000"/>
          </a:bodyPr>
          <a:lstStyle/>
          <a:p>
            <a:pPr>
              <a:buNone/>
            </a:pPr>
            <a:r>
              <a:rPr lang="ar-IQ" dirty="0">
                <a:solidFill>
                  <a:srgbClr val="00B050"/>
                </a:solidFill>
              </a:rPr>
              <a:t>4- </a:t>
            </a:r>
            <a:r>
              <a:rPr lang="ar-SA" dirty="0">
                <a:solidFill>
                  <a:srgbClr val="00B050"/>
                </a:solidFill>
              </a:rPr>
              <a:t>لا بد أن تنتهي المباراة بفوز احد الفريقين بواحدة من النتائج (3:صفر) أو </a:t>
            </a:r>
            <a:r>
              <a:rPr lang="en-US" dirty="0" smtClean="0">
                <a:solidFill>
                  <a:srgbClr val="00B050"/>
                </a:solidFill>
              </a:rPr>
              <a:t> (</a:t>
            </a:r>
            <a:r>
              <a:rPr lang="en-US" dirty="0">
                <a:solidFill>
                  <a:srgbClr val="00B050"/>
                </a:solidFill>
              </a:rPr>
              <a:t>3:1) </a:t>
            </a:r>
            <a:r>
              <a:rPr lang="ar-SA" dirty="0">
                <a:solidFill>
                  <a:srgbClr val="00B050"/>
                </a:solidFill>
              </a:rPr>
              <a:t>أو (3:2) </a:t>
            </a:r>
            <a:r>
              <a:rPr lang="ar-SA" dirty="0" smtClean="0">
                <a:solidFill>
                  <a:srgbClr val="00B050"/>
                </a:solidFill>
              </a:rPr>
              <a:t>للأشواط </a:t>
            </a:r>
            <a:r>
              <a:rPr lang="ar-SA" dirty="0">
                <a:solidFill>
                  <a:srgbClr val="00B050"/>
                </a:solidFill>
              </a:rPr>
              <a:t>ولكل شوط (25)نقطة وبفارق نقطتين عن المنافس</a:t>
            </a:r>
            <a:r>
              <a:rPr lang="en-US" dirty="0">
                <a:solidFill>
                  <a:srgbClr val="00B050"/>
                </a:solidFill>
              </a:rPr>
              <a:t>. </a:t>
            </a:r>
            <a:r>
              <a:rPr lang="ar-IQ" dirty="0">
                <a:solidFill>
                  <a:srgbClr val="00B050"/>
                </a:solidFill>
              </a:rPr>
              <a:t>والشوط الحاسم (الخامس) يكون عدد نقاطه 15 نقطة بدل 25 نقطة.</a:t>
            </a:r>
            <a:endParaRPr lang="ar-SA" dirty="0">
              <a:solidFill>
                <a:srgbClr val="00B050"/>
              </a:solidFill>
            </a:endParaRPr>
          </a:p>
          <a:p>
            <a:pPr>
              <a:buNone/>
            </a:pPr>
            <a:r>
              <a:rPr lang="ar-SA" dirty="0">
                <a:solidFill>
                  <a:schemeClr val="tx2"/>
                </a:solidFill>
              </a:rPr>
              <a:t>5- يبدا اللعب في كل هجمة بالأرسال تجعلها متميزة عن غيرها من العاب الكرة (أي لا بد ان يقوم جميع اللاعبون بالأرسال</a:t>
            </a:r>
            <a:r>
              <a:rPr lang="en-US" dirty="0" smtClean="0">
                <a:solidFill>
                  <a:schemeClr val="tx2"/>
                </a:solidFill>
              </a:rPr>
              <a:t>.</a:t>
            </a:r>
            <a:endParaRPr lang="ar-IQ" dirty="0" smtClean="0">
              <a:solidFill>
                <a:schemeClr val="tx2"/>
              </a:solidFill>
            </a:endParaRPr>
          </a:p>
          <a:p>
            <a:pPr marL="0" indent="0">
              <a:buNone/>
            </a:pPr>
            <a:r>
              <a:rPr lang="ar-IQ" dirty="0"/>
              <a:t>6- </a:t>
            </a:r>
            <a:r>
              <a:rPr lang="en-US" dirty="0"/>
              <a:t> </a:t>
            </a:r>
            <a:r>
              <a:rPr lang="ar-SA" dirty="0"/>
              <a:t>عدم استطاعة الفريق الاحتفاظ بالكرة مثل لاعب كرة السلة او القدم وكرة اليد وانما يسمح للاعب فقط بنقر الكرة للحظه ولمرة واحدة وثلاث مرات لمجموع الفريق</a:t>
            </a:r>
            <a:r>
              <a:rPr lang="en-US" dirty="0"/>
              <a:t>. </a:t>
            </a:r>
            <a:br>
              <a:rPr lang="en-US" dirty="0"/>
            </a:br>
            <a:r>
              <a:rPr lang="ar-SA" dirty="0">
                <a:solidFill>
                  <a:srgbClr val="00B0F0"/>
                </a:solidFill>
              </a:rPr>
              <a:t>7- تبادل المراكز مع انتقال حيازة الارسال من فريق الى اخر يتطلب من اللاعب(في الفريق المرسل ) ان يحتل مركزا جديدا في الملعب</a:t>
            </a:r>
            <a:r>
              <a:rPr lang="en-US" dirty="0">
                <a:solidFill>
                  <a:srgbClr val="00B0F0"/>
                </a:solidFill>
              </a:rPr>
              <a:t>.</a:t>
            </a:r>
          </a:p>
          <a:p>
            <a:pPr marL="0" indent="0">
              <a:buNone/>
            </a:pPr>
            <a:r>
              <a:rPr lang="ar-IQ" dirty="0">
                <a:solidFill>
                  <a:srgbClr val="FF0000"/>
                </a:solidFill>
              </a:rPr>
              <a:t>8- </a:t>
            </a:r>
            <a:r>
              <a:rPr lang="en-US" dirty="0">
                <a:solidFill>
                  <a:srgbClr val="FF0000"/>
                </a:solidFill>
              </a:rPr>
              <a:t> </a:t>
            </a:r>
            <a:r>
              <a:rPr lang="ar-SA" dirty="0">
                <a:solidFill>
                  <a:srgbClr val="FF0000"/>
                </a:solidFill>
              </a:rPr>
              <a:t>وجود لاعب دفاعي حر(متخصص) بالدفاع فقط يخضع لقانون خاص من حيث مكان لعبه ووقت وكيفية دخوله الى الملعب وخروجه منه(يراجع القانون الدولي للعبة</a:t>
            </a:r>
            <a:r>
              <a:rPr lang="en-US" dirty="0">
                <a:solidFill>
                  <a:srgbClr val="FF0000"/>
                </a:solidFill>
              </a:rPr>
              <a:t>(</a:t>
            </a:r>
            <a:endParaRPr lang="ar-IQ" dirty="0">
              <a:solidFill>
                <a:srgbClr val="FF0000"/>
              </a:solidFill>
            </a:endParaRPr>
          </a:p>
        </p:txBody>
      </p:sp>
    </p:spTree>
    <p:extLst>
      <p:ext uri="{BB962C8B-B14F-4D97-AF65-F5344CB8AC3E}">
        <p14:creationId xmlns:p14="http://schemas.microsoft.com/office/powerpoint/2010/main" val="3375063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 y="0"/>
            <a:ext cx="9142872" cy="6858000"/>
          </a:xfrm>
        </p:spPr>
        <p:txBody>
          <a:bodyPr>
            <a:noAutofit/>
          </a:bodyPr>
          <a:lstStyle/>
          <a:p>
            <a:pPr marL="0" indent="0">
              <a:buNone/>
            </a:pPr>
            <a:r>
              <a:rPr lang="en-US" sz="2400" b="1" dirty="0" smtClean="0"/>
              <a:t/>
            </a:r>
            <a:br>
              <a:rPr lang="en-US" sz="2400" b="1" dirty="0" smtClean="0"/>
            </a:br>
            <a:r>
              <a:rPr lang="ar-SA" sz="2800" dirty="0" smtClean="0"/>
              <a:t>9- تلعب اللعبة في المجال الجوي المتاح للعب وهو بطبيعة الحال اكبر بكثير من مساحة اللعب المحددة بالخطوط إذ تعتبر الكرة لاعبة ما لم تمس الأرض أو يرتكب احد اللاعبين خطأ معين(أي يمكن اعادة الكرة حتى لو خرجت</a:t>
            </a:r>
            <a:r>
              <a:rPr lang="en-US" sz="2800" dirty="0" smtClean="0"/>
              <a:t>).</a:t>
            </a:r>
            <a:br>
              <a:rPr lang="en-US" sz="2800" dirty="0" smtClean="0"/>
            </a:br>
            <a:r>
              <a:rPr lang="ar-IQ" sz="2800" dirty="0" smtClean="0">
                <a:solidFill>
                  <a:srgbClr val="FF0000"/>
                </a:solidFill>
              </a:rPr>
              <a:t>10- </a:t>
            </a:r>
            <a:r>
              <a:rPr lang="en-US" sz="2800" dirty="0" smtClean="0">
                <a:solidFill>
                  <a:srgbClr val="FF0000"/>
                </a:solidFill>
              </a:rPr>
              <a:t> </a:t>
            </a:r>
            <a:r>
              <a:rPr lang="ar-SA" sz="2800" dirty="0" smtClean="0">
                <a:solidFill>
                  <a:srgbClr val="FF0000"/>
                </a:solidFill>
              </a:rPr>
              <a:t>وجود الشبكة بين الفريقين المتنافسين مما يحول دون الاحتكاك اثناء اللعب او دخول ملعب المنافس</a:t>
            </a:r>
            <a:r>
              <a:rPr lang="en-US" sz="2800" dirty="0" smtClean="0">
                <a:solidFill>
                  <a:srgbClr val="FF0000"/>
                </a:solidFill>
              </a:rPr>
              <a:t>.</a:t>
            </a:r>
          </a:p>
          <a:p>
            <a:pPr marL="0" indent="0">
              <a:buNone/>
            </a:pPr>
            <a:r>
              <a:rPr lang="ar-IQ" sz="2800" dirty="0" smtClean="0"/>
              <a:t>هي رياضة تلعب بين فريقين على ملعب مقسم بواسطة شبكة، وهناك صيغ مختلفة متاحة لظروف معينة بغرض تقديم تعددية اللعبة لكل فرد. الهدف من اللعبة هو إرسال الكرة فوق الشبكة بغرض إسقاطها على ملعب المنافس ومنع نفس المحاولة بواسطة المنافس، للفريق ثلاث ضربات لإعادة الكرة (بالإضافة إلى لمسة الصد). توضع الكرة في اللعب بالإرسال، تضرب بواسطة المرسل فوق الشبكة إلى المنافس يستمر التداول حتى يتم إسقاط الكرة على الملعب أو تذهب «خارجا» أو يفشل الفريق في إعادتها بصورة صحيحة. في الكرة الطائرة، الفريق الفائز بالتداول يسجل نقطة (نظام تتابع النقطة) عندما يفوز الفريق المستقبل بالتداول، فإنه يكسب نقطة والحق في الإرسال، ويدور لاعبوه مركزا واحدا باتجاه عقرب الساعة.</a:t>
            </a:r>
          </a:p>
        </p:txBody>
      </p:sp>
    </p:spTree>
    <p:extLst>
      <p:ext uri="{BB962C8B-B14F-4D97-AF65-F5344CB8AC3E}">
        <p14:creationId xmlns:p14="http://schemas.microsoft.com/office/powerpoint/2010/main" val="607843445"/>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646</Words>
  <Application>Microsoft Office PowerPoint</Application>
  <PresentationFormat>عرض على الشاشة (3:4)‏</PresentationFormat>
  <Paragraphs>41</Paragraphs>
  <Slides>10</Slides>
  <Notes>2</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البصرة.                                                  كلية التربية البدنية وعلوم الرياضة. مادة الكرة الطائرة / المرحلة الثانية / المهارات الأساسية/ د. شهاب غالب شهاب الأسدي</dc:title>
  <dc:creator>مركز ابو حسن</dc:creator>
  <cp:lastModifiedBy>DR.Ahmed Saker 2o1O</cp:lastModifiedBy>
  <cp:revision>19</cp:revision>
  <dcterms:created xsi:type="dcterms:W3CDTF">2019-12-02T17:23:21Z</dcterms:created>
  <dcterms:modified xsi:type="dcterms:W3CDTF">2021-01-15T17:40:11Z</dcterms:modified>
</cp:coreProperties>
</file>